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67" r:id="rId3"/>
    <p:sldId id="268" r:id="rId4"/>
    <p:sldId id="272" r:id="rId5"/>
    <p:sldId id="292" r:id="rId6"/>
    <p:sldId id="256" r:id="rId7"/>
    <p:sldId id="293" r:id="rId8"/>
    <p:sldId id="294" r:id="rId9"/>
    <p:sldId id="29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50.png>
</file>

<file path=ppt/media/image16.svg>
</file>

<file path=ppt/media/image17.png>
</file>

<file path=ppt/media/image18.png>
</file>

<file path=ppt/media/image180.png>
</file>

<file path=ppt/media/image19.png>
</file>

<file path=ppt/media/image19.svg>
</file>

<file path=ppt/media/image2.svg>
</file>

<file path=ppt/media/image20.png>
</file>

<file path=ppt/media/image200.png>
</file>

<file path=ppt/media/image21.jpg>
</file>

<file path=ppt/media/image21.png>
</file>

<file path=ppt/media/image22.png>
</file>

<file path=ppt/media/image23.png>
</file>

<file path=ppt/media/image230.png>
</file>

<file path=ppt/media/image24.svg>
</file>

<file path=ppt/media/image25.png>
</file>

<file path=ppt/media/image26.png>
</file>

<file path=ppt/media/image27.png>
</file>

<file path=ppt/media/image2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B1040-5D5D-46F7-99E4-6D1627D52D36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1114C-0AE3-4D14-93E9-7D62E07D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54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24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the demo with wood MLC &amp; light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2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21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6E47-984C-C548-F22D-C0EB4AAE8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8246E-257F-A291-9B1A-8A17DDCCF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6D07F-3DD1-EDCC-4613-A560D94F9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1F5C9-D701-B604-6289-B4A9A9E6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BCD6B-EC35-6CDF-4E2E-B0C1C3A8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69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2113-3B93-7F5B-DCD3-584ADBBAE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5F7F3-8DFC-5E96-DBE8-24B811ED0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3A427-E63C-ADCB-EAE5-DD2B6473B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5FF4A-553A-7F4A-46B2-877C8D350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5BDA9-4B6F-2FDF-4D20-A79D02CB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0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13A8C-02C3-F20B-FC89-DE9F24BB64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A9BBC-B5E6-1307-6460-0294DDC2F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649C6-07F4-350A-7B2B-D87613A3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90575-6E01-FED3-501F-BC36C073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5E5EB-1B18-A0A5-9364-144A6A9C4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7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7492-4802-0FFB-330F-425D6349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6EAA2-CDE3-6B5A-F91F-7B8A4F558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3BCCB-99AE-8F2E-A570-737D438E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67853-0C97-6FD1-5054-07F1C193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0C0D9-955F-D84F-D60E-47AF9E512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87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271A-A068-5656-30D0-5DDA46CA4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71F6B-1F83-D582-842B-14F8DFC9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B0E22-5F90-F051-9F04-82396104E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C3917-7A1D-69A0-BCDE-BFF70B26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E2C61-FEF2-8A01-C636-C583E90F5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91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C6A0-2E30-49BA-3849-B85E9429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8A6F7-4AA6-F177-5286-443C19E5A8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7208A-3318-505C-A723-68E4F8E6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BAA29-DC53-5C16-6A18-B1E50761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4D864-B70D-8C95-7D3D-0271AD1D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3E21F-D58A-96B6-C6C8-58C52EC2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5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98DA-14D3-D3D0-5246-E4A9CD0E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BB90-BEA2-45A0-9D03-FF70DB2D9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56E06-5E48-F999-5E02-E0A562C8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601E4E-D214-A96A-E811-40656462F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1A3026-9507-AB67-1C4A-3249FDD29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A99C9-4F0C-5876-3059-21B9B7086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0397E-0398-349B-AE34-1DCB63C1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3CDAC-2F22-FACB-FA4B-67FC7CC0F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51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680E-3CD4-4A17-BFE2-9E2BDA9B8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80B0A0-99E7-9275-8778-08B78852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A09D0-D719-B87D-3354-3D06AA77A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5229F-DF0B-CA43-7B77-E99B0C089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79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EC376-D628-4DC8-5E80-8223BD8F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82F84E-089A-64A3-A6F7-FF3085F7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75340-AC56-99E0-F5F9-084E250DC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93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39605-4F20-A444-3372-E079E7A9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2772A-92BE-D180-BA76-7F6EBD48F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7F429-05AA-7B78-F783-0248244D9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1C754-C30E-99CE-70EF-857B9182C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E3582-B7BD-0967-78B6-34E45CF15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E52B-8735-6E7B-B9C2-E1E01E555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6982A-FE2E-3200-6E69-DD845508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217E3-34DC-9CF0-4B77-215CEECF5B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8CCC8-F247-5780-620D-F46F7BA13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F3751-58BF-B8BC-4CC6-B37313AB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3F33A-A6D1-807D-04C0-E2CBBD5B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FBFCE-E630-8F99-1CA5-6F856FA6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2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01EB6D-A620-E82E-9123-2E5EBF9A1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C137A-3125-83A1-51AF-6F7F8F65D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E3260-A434-8C23-F5D9-C161277F8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30021-F3D9-E523-9776-46E1647F9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8CFF-5794-5BB8-DAD8-4896EB23A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5C7463-5139-978F-EB28-3807035846E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047186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11" Type="http://schemas.openxmlformats.org/officeDocument/2006/relationships/image" Target="../media/image19.sv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2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0.png"/><Relationship Id="rId10" Type="http://schemas.openxmlformats.org/officeDocument/2006/relationships/image" Target="../media/image230.png"/><Relationship Id="rId4" Type="http://schemas.openxmlformats.org/officeDocument/2006/relationships/image" Target="../media/image25.png"/><Relationship Id="rId9" Type="http://schemas.openxmlformats.org/officeDocument/2006/relationships/image" Target="../media/image15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35B0-378A-3D8A-60AE-A0CA7AEF5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47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Dose-volume histograms guided deep dose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384F1-488D-343C-8CE6-A8CB748DB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4388"/>
            <a:ext cx="9144000" cy="1655762"/>
          </a:xfrm>
        </p:spPr>
        <p:txBody>
          <a:bodyPr/>
          <a:lstStyle/>
          <a:p>
            <a:r>
              <a:rPr lang="en-US" dirty="0"/>
              <a:t>Paul Dubois,</a:t>
            </a:r>
          </a:p>
          <a:p>
            <a:r>
              <a:rPr lang="en-US" dirty="0"/>
              <a:t>Nikos Paragios, Paul-Henry Cournède, Pascal Fenoglietto</a:t>
            </a:r>
          </a:p>
          <a:p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A7DEE57-AD03-354A-7B18-6263BE8F8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2490" y="5598367"/>
            <a:ext cx="1679510" cy="125963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8F6B254-2137-67CD-3755-4A5EA916754E}"/>
              </a:ext>
            </a:extLst>
          </p:cNvPr>
          <p:cNvGrpSpPr/>
          <p:nvPr/>
        </p:nvGrpSpPr>
        <p:grpSpPr>
          <a:xfrm>
            <a:off x="4828707" y="4758714"/>
            <a:ext cx="2534585" cy="2099286"/>
            <a:chOff x="11765" y="4758714"/>
            <a:chExt cx="2534585" cy="2099286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E528496-1111-AF60-4DC1-C65FCE6B3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765" y="5598367"/>
              <a:ext cx="2429044" cy="1259633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D18B17CB-41E9-C540-0E9C-19D570E37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9906" y="4778133"/>
              <a:ext cx="1826444" cy="550832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31FE958-DBD0-180B-DCC7-4407F400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765" y="4758714"/>
              <a:ext cx="589672" cy="589670"/>
            </a:xfrm>
            <a:prstGeom prst="rect">
              <a:avLst/>
            </a:prstGeom>
          </p:spPr>
        </p:pic>
      </p:grpSp>
      <p:pic>
        <p:nvPicPr>
          <p:cNvPr id="17" name="Graphic 16">
            <a:extLst>
              <a:ext uri="{FF2B5EF4-FFF2-40B4-BE49-F238E27FC236}">
                <a16:creationId xmlns:a16="http://schemas.microsoft.com/office/drawing/2014/main" id="{B1BE36B2-548E-EFAF-39A5-9D2BD861E6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5503116"/>
            <a:ext cx="3265716" cy="1259633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E95CB1-98C1-4FAF-DEBE-01265CD79448}"/>
              </a:ext>
            </a:extLst>
          </p:cNvPr>
          <p:cNvSpPr/>
          <p:nvPr/>
        </p:nvSpPr>
        <p:spPr>
          <a:xfrm>
            <a:off x="1" y="1"/>
            <a:ext cx="12192000" cy="1162050"/>
          </a:xfrm>
          <a:custGeom>
            <a:avLst/>
            <a:gdLst>
              <a:gd name="connsiteX0" fmla="*/ -58 w 1406249"/>
              <a:gd name="connsiteY0" fmla="*/ -61 h 1736647"/>
              <a:gd name="connsiteX1" fmla="*/ 1406192 w 1406249"/>
              <a:gd name="connsiteY1" fmla="*/ -61 h 1736647"/>
              <a:gd name="connsiteX2" fmla="*/ 1406192 w 1406249"/>
              <a:gd name="connsiteY2" fmla="*/ 1736587 h 1736647"/>
              <a:gd name="connsiteX3" fmla="*/ -58 w 1406249"/>
              <a:gd name="connsiteY3" fmla="*/ 1736587 h 173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6249" h="1736647">
                <a:moveTo>
                  <a:pt x="-58" y="-61"/>
                </a:moveTo>
                <a:lnTo>
                  <a:pt x="1406192" y="-61"/>
                </a:lnTo>
                <a:lnTo>
                  <a:pt x="1406192" y="1736587"/>
                </a:lnTo>
                <a:lnTo>
                  <a:pt x="-58" y="1736587"/>
                </a:lnTo>
                <a:close/>
              </a:path>
            </a:pathLst>
          </a:custGeom>
          <a:solidFill>
            <a:srgbClr val="103665"/>
          </a:solidFill>
          <a:ln w="10973" cap="rnd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C18EE5-D04F-1133-9438-A4BE3AD947BC}"/>
              </a:ext>
            </a:extLst>
          </p:cNvPr>
          <p:cNvSpPr txBox="1"/>
          <p:nvPr/>
        </p:nvSpPr>
        <p:spPr>
          <a:xfrm>
            <a:off x="4519154" y="189582"/>
            <a:ext cx="31536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40" baseline="0" dirty="0">
                <a:ln/>
                <a:solidFill>
                  <a:srgbClr val="FFFFFF"/>
                </a:solidFill>
                <a:latin typeface="Morish Serif"/>
                <a:sym typeface="Morish Serif"/>
                <a:rtl val="0"/>
              </a:rPr>
              <a:t>AIME 2024</a:t>
            </a:r>
          </a:p>
        </p:txBody>
      </p:sp>
      <p:grpSp>
        <p:nvGrpSpPr>
          <p:cNvPr id="24" name="Graphic 19">
            <a:extLst>
              <a:ext uri="{FF2B5EF4-FFF2-40B4-BE49-F238E27FC236}">
                <a16:creationId xmlns:a16="http://schemas.microsoft.com/office/drawing/2014/main" id="{348ED9F8-1357-0B8B-7C98-093E414878E9}"/>
              </a:ext>
            </a:extLst>
          </p:cNvPr>
          <p:cNvGrpSpPr/>
          <p:nvPr/>
        </p:nvGrpSpPr>
        <p:grpSpPr>
          <a:xfrm>
            <a:off x="83964" y="71177"/>
            <a:ext cx="989833" cy="1006249"/>
            <a:chOff x="3364163" y="169418"/>
            <a:chExt cx="989833" cy="1006249"/>
          </a:xfrm>
        </p:grpSpPr>
        <p:grpSp>
          <p:nvGrpSpPr>
            <p:cNvPr id="25" name="Graphic 19">
              <a:extLst>
                <a:ext uri="{FF2B5EF4-FFF2-40B4-BE49-F238E27FC236}">
                  <a16:creationId xmlns:a16="http://schemas.microsoft.com/office/drawing/2014/main" id="{FF5C9A52-FB50-35DC-488F-A04067354553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26" name="Graphic 19">
                <a:extLst>
                  <a:ext uri="{FF2B5EF4-FFF2-40B4-BE49-F238E27FC236}">
                    <a16:creationId xmlns:a16="http://schemas.microsoft.com/office/drawing/2014/main" id="{8E2AC2DA-DBDC-9F10-8822-D4BD5A74FB86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9EEF59DE-4F19-C051-5B94-AAEB5C0BB7F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91AC02BB-7697-D381-E447-DFD0105A447B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641EAEB4-A712-AA0B-65DF-021E7B8A5BD8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125B38BA-748C-480A-410C-45C37FA187C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2CB282AD-D16E-54C9-F8BC-48CF038C3BFD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726CD8BD-DAB9-8811-9F4A-34442361C826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C0B02320-0E82-34BB-712D-4638C9D8A206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665D505E-4D71-5EEF-B2C4-527B956E82F1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C5C4BDB3-5369-C54C-A7A9-23E69191369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6" name="Graphic 19">
                <a:extLst>
                  <a:ext uri="{FF2B5EF4-FFF2-40B4-BE49-F238E27FC236}">
                    <a16:creationId xmlns:a16="http://schemas.microsoft.com/office/drawing/2014/main" id="{14A61593-58DC-1751-7365-E7FE4BDD332A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3D545460-7CE7-C11B-96C0-21523B698084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13484DB8-C347-80C1-49B5-D19193A70C10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EFF98DB2-C167-9178-4331-C648D3904D86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1CF58841-569E-2EC9-942E-62E1F3F0AA1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82153131-8911-4106-B816-2F918C4185BE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4C2CEF2E-4CCD-3582-9A95-60DF96A11C45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CC1388A-9393-0D76-6538-B10793AFF1A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352031FF-E77A-BC7B-2752-A78A353C4F76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8C90EAA7-FF35-BEEE-494D-A9066D7ED0E5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1DEA7FC-767E-B4DF-917B-CE928D5054F6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ED2E442-D034-977B-5165-B433732646C9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7F65077-B475-EFAF-6A3D-0CDC6EF1CA8F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D9CD73C-5CE8-5AB8-4ADC-BEC0A55A9D31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88F08E-2FD4-4889-84DE-CF62F89DE796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6D1A0C1-1E7F-114D-EBDD-556B4D8A63B7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11D0F1-B28A-430F-4C3B-9A0000F16CAB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aphic 19">
              <a:extLst>
                <a:ext uri="{FF2B5EF4-FFF2-40B4-BE49-F238E27FC236}">
                  <a16:creationId xmlns:a16="http://schemas.microsoft.com/office/drawing/2014/main" id="{2074A694-8C22-B489-8783-C8B2F327A15D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76ED0FD-28A1-234C-EC30-8138511D9AE5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D376DA4-3554-BC78-B468-180204F03E68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0E9F3F9-3E32-EB6B-955E-9BF6758AE36A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2274DB0-4647-AB8F-6C90-2D9E2FF022E4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1523607-F44A-0BA0-1C50-39C80725BD45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37ED426-914C-50CA-D7C6-4343968D24B1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C77FB20-D563-4C6A-F231-D711C2C2E2AD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6A8038-5B49-6D69-DC01-F81CB3406D67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E8E22EB-4D30-CCEE-0948-491C1442FEBF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6AF64CC-A7F3-0FFD-5BC8-F3FE945D650B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84CFA6C-20CB-B1D1-EE76-29E0EC2010E2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49EFA2F-AF95-F95D-51A4-F430EDC9B3AA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02AEF2A-3D10-F18E-7753-B2198DFEF73C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208AB4C-1AEF-B9C3-0EA1-A83376320666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08672C3-EEED-F033-A3CD-E6DC34BDA275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C67529F-A059-075E-1340-FF742C045480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E28974-1C3F-238D-B9F5-26D1496288AF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E01085-CC74-D8EB-4327-EFD68656CC20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A485FDF-7C18-0D72-EF0E-36737090AD24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DABB14B-621A-1DCB-CB99-DFB9CF2B68DE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D0BF9837-4A04-A7EE-8A73-EBE4A5EBDC4C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024CEC-5C20-0D1E-4156-E610036ACDFB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8CDD2E9-C3E3-BCB2-EAB8-35F8AC46256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813AC35-B151-84EE-995F-0E4B35414F61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F891953-17E7-FEB7-57C4-554E832EEA53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870CB9E8-8D0B-33CB-D4D1-C22E67B571FB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3FAFB760-A8A1-EE0C-A14F-7C0E23C663FB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019E0E0-57BB-D876-1EB4-60700B761BB5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D6BF3C3-8D80-ED6A-52AE-25C7E9ABCEA6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77976B1-8448-EF22-2B2E-2174C87456CD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62C31599-F2A5-1959-E93C-5B2EE5A9C54F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85E2F0B0-338C-66D2-4E99-A20F89AEB685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aphic 19">
              <a:extLst>
                <a:ext uri="{FF2B5EF4-FFF2-40B4-BE49-F238E27FC236}">
                  <a16:creationId xmlns:a16="http://schemas.microsoft.com/office/drawing/2014/main" id="{5C173B2E-831A-BF34-5BCD-41466B5FD71E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EDD620B-0F94-C362-9BDB-085AA436672B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7A53B0E-C583-D35F-56EB-6FE061AE2091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1E7AE529-9100-6B43-D181-14A3690134C1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48C4FEF9-E646-4BC4-7F5A-9F0258C28619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30659A4-10DD-B97D-0D53-92190788428E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94B88EE-0AA8-6B1A-C0A9-708D4705D9A0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EE477390-14A7-CDDA-5419-AE8B643A5063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D5D195C6-2E51-7E43-5847-60DC54FE2D19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6AD977AB-2632-9A67-E56F-8268351A4DDD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A917692-841F-ED90-C060-2553637F5DD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D662AFB-ABA0-5791-5237-18DCBADDE081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365FD27-B274-D1A9-68FD-6949BD25601D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9FD257C1-9493-BFD7-B753-7CE732D67991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CA848145-CBCD-877D-73C8-711DA430D105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ECBD55A8-2271-676B-DEE5-588310C9F1B6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7730015D-45A9-E38C-2093-31880B55534D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9EBCB1C5-656E-5885-49DB-BA5C5B2A0150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7B0106F-F2AC-B679-FCC2-5BE17F04B323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CEBEB892-5130-3BFD-0762-6FD1906B0154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118D9619-B82C-F3C4-D9D5-94ACCD92F1B4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85D079C-86B6-E7E8-32EB-6FFEBF7D258F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535C8ED-6274-7973-6E83-56A57253F1E4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09" name="Graphic 19">
            <a:extLst>
              <a:ext uri="{FF2B5EF4-FFF2-40B4-BE49-F238E27FC236}">
                <a16:creationId xmlns:a16="http://schemas.microsoft.com/office/drawing/2014/main" id="{EAA342DE-51D3-79F8-A8E4-25665369ACB9}"/>
              </a:ext>
            </a:extLst>
          </p:cNvPr>
          <p:cNvGrpSpPr/>
          <p:nvPr/>
        </p:nvGrpSpPr>
        <p:grpSpPr>
          <a:xfrm flipH="1">
            <a:off x="11108678" y="71177"/>
            <a:ext cx="989833" cy="1006249"/>
            <a:chOff x="3364163" y="169418"/>
            <a:chExt cx="989833" cy="1006249"/>
          </a:xfrm>
        </p:grpSpPr>
        <p:grpSp>
          <p:nvGrpSpPr>
            <p:cNvPr id="110" name="Graphic 19">
              <a:extLst>
                <a:ext uri="{FF2B5EF4-FFF2-40B4-BE49-F238E27FC236}">
                  <a16:creationId xmlns:a16="http://schemas.microsoft.com/office/drawing/2014/main" id="{2A72DF5E-EFC9-E09F-2B1E-9E142E965549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174" name="Graphic 19">
                <a:extLst>
                  <a:ext uri="{FF2B5EF4-FFF2-40B4-BE49-F238E27FC236}">
                    <a16:creationId xmlns:a16="http://schemas.microsoft.com/office/drawing/2014/main" id="{4C3FEEB2-C008-4104-EDC2-31E505485173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80059800-7F24-54A4-CD2B-197705B09F5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9312C502-32A0-D892-D95D-024C888F3A8F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2764A16B-82CE-FB31-123B-C86C55787BC1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8F2427FE-C827-905F-7ACD-9191FB4552B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D6EF3BC1-5FE2-A0AC-4EEC-0B958192B1D4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EC505007-D821-4878-F35E-8CB2687712E9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6AE58D67-7755-736D-8307-DD346CF0D3BA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68CA630C-024B-1DAC-8C57-1C7FB5C38076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E372419E-F48A-C876-C532-8B0C2FC205B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5" name="Graphic 19">
                <a:extLst>
                  <a:ext uri="{FF2B5EF4-FFF2-40B4-BE49-F238E27FC236}">
                    <a16:creationId xmlns:a16="http://schemas.microsoft.com/office/drawing/2014/main" id="{34CD7085-D77C-E169-20F9-194D07BC3EE3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458D9B52-AB1A-D17B-005F-F78737522325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B7020D23-FC6E-3FB1-D089-FA0B0DC7202D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429E1775-9E60-D7EA-482B-599AF0BCB730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B80DB426-3AA1-23F5-ADA9-73D82D344E5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A9619B66-9586-D493-118D-0D7E8B4101B7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840CD04D-661F-D563-0F88-10C01494129D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9F5162FC-109F-5963-7860-D6F8FB5E02E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6B09F70F-1457-252A-9C29-727AC16E267C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B6EB162C-4DA0-F35B-CEE3-54F7F11AE2DC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2885AE5-A29C-8C11-80A9-4FFE3C402F07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FCFF7CA-D18C-998C-4C90-CA08DC200683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F16523D-1AAA-75A0-457E-CA715164681D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E502DE2-EF8F-075F-41E2-0ECBBCCF56FF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6D66FD4-4A1F-637E-6D6F-B5349B5E7ADE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735CF11-D409-24B9-3C81-35FA70B9F29E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B62B0613-B9FE-7DD8-B3C4-07FDBA5A2828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8" name="Graphic 19">
              <a:extLst>
                <a:ext uri="{FF2B5EF4-FFF2-40B4-BE49-F238E27FC236}">
                  <a16:creationId xmlns:a16="http://schemas.microsoft.com/office/drawing/2014/main" id="{37191B17-9A17-4F8A-931C-BD4E89DAF487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3074A8B1-6270-145D-2FAE-411B96107A89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94B4C00F-651A-E218-F7F0-AF884F48780B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0632B2A-5245-6147-7F88-2FC640155DD8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7CB7ECA1-C13B-0711-5FAE-D08895581236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35C742A-27E1-5864-81AC-E6C628C2D717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4A327B80-2530-BE0B-052E-C0F5E9F89360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6812CAB-0EEC-2597-58F9-8A6D7F5A5B79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558ED78-A53B-28DD-7BB5-81316003B28A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BD9BC67-2394-7573-62B6-262C6F8F4C33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0F862058-7B83-FE72-439B-959485A68CD1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BCAF288-B3F6-160D-D6ED-DD954D0C9C78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E3221AE-3490-91DB-A79B-EF6BB22EDD77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87453AA-E182-B262-A6DB-05755C227302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5BE7733-310C-6FBF-F61B-C43058CEBD31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E162F0D2-1C10-3986-85B9-26044E12430C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4BF51742-89E6-E88F-3C81-720E487BB57B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57868DA-9DB7-0E88-6BF1-8DBE5E6FF790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EB4BEEB9-FE78-6244-D451-1F900ACF0B3A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5D9AEAE-752A-2A2B-99FF-A2AFCBF98E56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EDE383A0-C748-141D-8A96-99C447AC75D6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61FAF2B-5902-F36C-E56A-446104E2C51F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A7A6535-5A82-6C78-2921-69F13FD3ADF5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01AD6DC-72C1-30B7-FF3B-E03842F1CD2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EEB8CE07-AD6C-DC47-21F7-92E10FC90159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0EEE639B-8971-6751-2988-8D37F86F06C5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5E796708-BDAE-4793-FB27-1F4BB205473D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87A4948-278D-C66B-A249-E2415E0D5A8E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EB0565F-0DD1-4BDA-B6EB-20B22FCBB239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FCEBBAE-0A4A-8694-43A6-4084AA39344C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1F6C5D0D-7314-1D20-DA23-39B58DC553F2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13D2914B-5726-4116-5DD0-A1D2F3642406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3CFA39D4-A85A-1721-D727-0CE9591F3109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aphic 19">
              <a:extLst>
                <a:ext uri="{FF2B5EF4-FFF2-40B4-BE49-F238E27FC236}">
                  <a16:creationId xmlns:a16="http://schemas.microsoft.com/office/drawing/2014/main" id="{B1DD6EA8-AEDC-5518-23FA-8ACB71555403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19FC89D-53C2-DD95-D7B1-D3411E125DA2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F3C37974-B076-47D2-6767-73632CD642D5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0646111-7DC9-B1BD-245D-E99D417A8359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722E6B02-C666-D546-0B42-972E6D8D408D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B0F3DDA-1DA6-9658-7BBE-93E7D413B4D2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75819E61-28B3-3807-1C47-974C56E739EA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F27119B-9FF6-2497-E453-C6A1AC87EAF2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92AAB36E-11BC-8F10-2A05-BC5219A28875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6FBDAFD-8CF4-4723-DC5D-0F50FA62C5CE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9B6989A9-CB74-6A2D-CEAD-00364AB6461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FE920F1C-4925-5D3C-B882-B1681A9D388B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5D29A8F-A010-A8E1-AEB4-2E15895521D4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A117819-9F62-E46E-7707-8E6DCDF8B2F6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8391FBD5-C753-797C-74A3-D2D71298A81E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237D3D3B-3460-3362-104B-140E73FDD434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35EA743-C943-1092-C242-043D5F838523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89AD1F76-BF86-1B72-61AE-5B98808C4C39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53C40365-9FD7-D84E-FDCC-FBD2EF0F2BB7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44ABCB7-441A-4B3E-A146-C5B52444E87D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904610B-7188-0095-9AAD-49501B47765F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334C45D-4C26-5A58-0CA5-F5B145F7E048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0D1EA04E-289E-7606-964C-FCBA6D794280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99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70BB2428-18B9-CABE-D095-AA434B13BA43}"/>
              </a:ext>
            </a:extLst>
          </p:cNvPr>
          <p:cNvSpPr txBox="1"/>
          <p:nvPr/>
        </p:nvSpPr>
        <p:spPr>
          <a:xfrm>
            <a:off x="8732520" y="5100753"/>
            <a:ext cx="3459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-: Heavy medicine on all the body</a:t>
            </a:r>
          </a:p>
          <a:p>
            <a:r>
              <a:rPr lang="en-US" sz="1600" dirty="0"/>
              <a:t>+: Tumor does </a:t>
            </a:r>
            <a:r>
              <a:rPr lang="en-US" sz="1600" b="1" dirty="0"/>
              <a:t>not</a:t>
            </a:r>
            <a:r>
              <a:rPr lang="en-US" sz="1600" dirty="0"/>
              <a:t> need to be localized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8B2545-2EA3-ED70-665F-73BFC77AC3AF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232270" y="599768"/>
            <a:ext cx="2382503" cy="739734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933391-B07C-6683-2EA1-F365BB44D81C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923216" y="599768"/>
            <a:ext cx="3036513" cy="714377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A4B8309D-F404-C3E8-D676-DE2CE9AB4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9795" y="1314145"/>
            <a:ext cx="671688" cy="671688"/>
          </a:xfrm>
          <a:prstGeom prst="rect">
            <a:avLst/>
          </a:prstGeom>
        </p:spPr>
      </p:pic>
      <p:pic>
        <p:nvPicPr>
          <p:cNvPr id="13" name="Picture 12" descr="A picture containing bandage, person, indoor, scissors&#10;&#10;Description automatically generated">
            <a:extLst>
              <a:ext uri="{FF2B5EF4-FFF2-40B4-BE49-F238E27FC236}">
                <a16:creationId xmlns:a16="http://schemas.microsoft.com/office/drawing/2014/main" id="{3482AE21-1B66-F7EF-8B73-C013FFC5FB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28" y="2300928"/>
            <a:ext cx="3757472" cy="281810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0DAA507-F22A-C494-9795-7B0734ABF85B}"/>
              </a:ext>
            </a:extLst>
          </p:cNvPr>
          <p:cNvSpPr txBox="1"/>
          <p:nvPr/>
        </p:nvSpPr>
        <p:spPr>
          <a:xfrm>
            <a:off x="56347" y="5117493"/>
            <a:ext cx="2970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+: Safe</a:t>
            </a:r>
          </a:p>
          <a:p>
            <a:r>
              <a:rPr lang="en-US" sz="1600" dirty="0"/>
              <a:t>-: Tumor needs to be localized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43F70A-FF0B-FF80-20FB-E08DF76E63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4168"/>
            <a:ext cx="4227157" cy="2818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63D88D2-CAE3-58A6-C5E2-CD72F6967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98816" y="1356391"/>
            <a:ext cx="604085" cy="604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E1E36-1CE3-4072-63F8-A4141AB84C07}"/>
              </a:ext>
            </a:extLst>
          </p:cNvPr>
          <p:cNvSpPr txBox="1"/>
          <p:nvPr/>
        </p:nvSpPr>
        <p:spPr>
          <a:xfrm>
            <a:off x="3900" y="1314145"/>
            <a:ext cx="183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Surgery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AC0DC-A17E-74CC-522C-ECF44A6194C3}"/>
              </a:ext>
            </a:extLst>
          </p:cNvPr>
          <p:cNvSpPr txBox="1"/>
          <p:nvPr/>
        </p:nvSpPr>
        <p:spPr>
          <a:xfrm>
            <a:off x="9036740" y="1339502"/>
            <a:ext cx="315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/>
              <a:t>Chemotherapy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A68EF9-366B-7143-1122-E3F72B271F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30991-F278-BEAD-C7E1-F6333D4AA982}"/>
              </a:ext>
            </a:extLst>
          </p:cNvPr>
          <p:cNvSpPr txBox="1"/>
          <p:nvPr/>
        </p:nvSpPr>
        <p:spPr>
          <a:xfrm>
            <a:off x="4382729" y="1467320"/>
            <a:ext cx="342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Radiotherapy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37D9AA-BC23-93B6-7D12-FEEF9A3E5BA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095999" y="747772"/>
            <a:ext cx="1" cy="719548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Intensity-modulated radiation therapy (imrt): what is it, symptoms and  treatment | Top Doctors">
            <a:extLst>
              <a:ext uri="{FF2B5EF4-FFF2-40B4-BE49-F238E27FC236}">
                <a16:creationId xmlns:a16="http://schemas.microsoft.com/office/drawing/2014/main" id="{3156E593-E4D7-3B94-0E48-595B50A9E9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327" y="2189470"/>
            <a:ext cx="5419344" cy="36039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C8AE96A-B9D7-CC4A-A44F-A812FEA4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9496"/>
            <a:ext cx="10515600" cy="1024406"/>
          </a:xfrm>
        </p:spPr>
        <p:txBody>
          <a:bodyPr/>
          <a:lstStyle/>
          <a:p>
            <a:pPr algn="ctr"/>
            <a:r>
              <a:rPr lang="en-US" dirty="0"/>
              <a:t>Cancer treatments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27AC21A-40AF-B9C6-998E-CEFCC1127F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09400" y="1467320"/>
            <a:ext cx="702040" cy="70204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1C2D6FB0-DC05-6201-EE65-6C4696D846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0800000">
            <a:off x="3880559" y="1467320"/>
            <a:ext cx="702040" cy="7020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AFA761F-9111-B31F-6168-D19CE2C3E2F6}"/>
              </a:ext>
            </a:extLst>
          </p:cNvPr>
          <p:cNvSpPr txBox="1"/>
          <p:nvPr/>
        </p:nvSpPr>
        <p:spPr>
          <a:xfrm>
            <a:off x="3629330" y="5869225"/>
            <a:ext cx="493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+: Relatively safe (most tissues are spared)</a:t>
            </a:r>
          </a:p>
          <a:p>
            <a:r>
              <a:rPr lang="en-US" sz="2000" dirty="0"/>
              <a:t>-: Tumor needs to be (relatively) localized</a:t>
            </a:r>
          </a:p>
        </p:txBody>
      </p:sp>
    </p:spTree>
    <p:extLst>
      <p:ext uri="{BB962C8B-B14F-4D97-AF65-F5344CB8AC3E}">
        <p14:creationId xmlns:p14="http://schemas.microsoft.com/office/powerpoint/2010/main" val="46333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8DEC-63BB-32C2-93E9-B749856B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Multi-Leaf Collimator</a:t>
            </a:r>
          </a:p>
        </p:txBody>
      </p:sp>
      <p:pic>
        <p:nvPicPr>
          <p:cNvPr id="4" name="Picture 3" descr="A picture containing text, yellow&#10;&#10;Description automatically generated">
            <a:extLst>
              <a:ext uri="{FF2B5EF4-FFF2-40B4-BE49-F238E27FC236}">
                <a16:creationId xmlns:a16="http://schemas.microsoft.com/office/drawing/2014/main" id="{F105BECB-150D-ADB1-26BD-5626E5F1E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2959753"/>
            <a:ext cx="2752725" cy="2428875"/>
          </a:xfrm>
          <a:prstGeom prst="rect">
            <a:avLst/>
          </a:prstGeom>
        </p:spPr>
      </p:pic>
      <p:pic>
        <p:nvPicPr>
          <p:cNvPr id="6" name="Picture 5" descr="A picture containing indoor, linear accelerator, device, miller&#10;&#10;Description automatically generated">
            <a:extLst>
              <a:ext uri="{FF2B5EF4-FFF2-40B4-BE49-F238E27FC236}">
                <a16:creationId xmlns:a16="http://schemas.microsoft.com/office/drawing/2014/main" id="{42A4C165-6F5A-3C69-1D4F-890EDF7D13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031992" cy="4572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33034AA-40F0-80B8-5264-7C920D57605D}"/>
              </a:ext>
            </a:extLst>
          </p:cNvPr>
          <p:cNvCxnSpPr>
            <a:cxnSpLocks/>
          </p:cNvCxnSpPr>
          <p:nvPr/>
        </p:nvCxnSpPr>
        <p:spPr>
          <a:xfrm>
            <a:off x="1752600" y="2124075"/>
            <a:ext cx="1581150" cy="2286000"/>
          </a:xfrm>
          <a:prstGeom prst="straightConnector1">
            <a:avLst/>
          </a:prstGeom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379B8F3-057B-717F-D90B-2651FDF405C7}"/>
              </a:ext>
            </a:extLst>
          </p:cNvPr>
          <p:cNvSpPr/>
          <p:nvPr/>
        </p:nvSpPr>
        <p:spPr>
          <a:xfrm rot="19998805">
            <a:off x="2295525" y="3062288"/>
            <a:ext cx="819150" cy="409575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C8C33D-8D63-EA28-6BE1-595CD6FEC994}"/>
              </a:ext>
            </a:extLst>
          </p:cNvPr>
          <p:cNvSpPr/>
          <p:nvPr/>
        </p:nvSpPr>
        <p:spPr>
          <a:xfrm>
            <a:off x="3044825" y="2276400"/>
            <a:ext cx="5937250" cy="866849"/>
          </a:xfrm>
          <a:custGeom>
            <a:avLst/>
            <a:gdLst>
              <a:gd name="connsiteX0" fmla="*/ 0 w 5915025"/>
              <a:gd name="connsiteY0" fmla="*/ 790649 h 828749"/>
              <a:gd name="connsiteX1" fmla="*/ 3514725 w 5915025"/>
              <a:gd name="connsiteY1" fmla="*/ 74 h 828749"/>
              <a:gd name="connsiteX2" fmla="*/ 5915025 w 5915025"/>
              <a:gd name="connsiteY2" fmla="*/ 828749 h 82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15025" h="828749">
                <a:moveTo>
                  <a:pt x="0" y="790649"/>
                </a:moveTo>
                <a:cubicBezTo>
                  <a:pt x="1264444" y="392186"/>
                  <a:pt x="2528888" y="-6276"/>
                  <a:pt x="3514725" y="74"/>
                </a:cubicBezTo>
                <a:cubicBezTo>
                  <a:pt x="4500562" y="6424"/>
                  <a:pt x="5207793" y="417586"/>
                  <a:pt x="5915025" y="828749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99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0D76A0-A17A-27D1-2FFD-A29CC263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ways of examining a dose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3367473-C3E9-6152-44D2-A78FD6A7BE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7344" y="2356828"/>
            <a:ext cx="5181600" cy="330722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B2AC53-852D-15C6-FD9B-C0E78AFFC1FB}"/>
              </a:ext>
            </a:extLst>
          </p:cNvPr>
          <p:cNvSpPr txBox="1"/>
          <p:nvPr/>
        </p:nvSpPr>
        <p:spPr>
          <a:xfrm>
            <a:off x="2927099" y="6006288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3D dose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C810B3-C35B-9A4D-DDCF-0577019A85BD}"/>
              </a:ext>
            </a:extLst>
          </p:cNvPr>
          <p:cNvSpPr txBox="1"/>
          <p:nvPr/>
        </p:nvSpPr>
        <p:spPr>
          <a:xfrm>
            <a:off x="7031340" y="6002376"/>
            <a:ext cx="346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Dose-Volume Histograms (DVHs)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7C0E49B-B900-FFE2-6F86-4FCD65438D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72200" y="2416964"/>
            <a:ext cx="5181600" cy="3168659"/>
          </a:xfrm>
        </p:spPr>
      </p:pic>
      <p:pic>
        <p:nvPicPr>
          <p:cNvPr id="2" name="Content Placeholder 12">
            <a:extLst>
              <a:ext uri="{FF2B5EF4-FFF2-40B4-BE49-F238E27FC236}">
                <a16:creationId xmlns:a16="http://schemas.microsoft.com/office/drawing/2014/main" id="{9422992F-151E-AFF0-3DCD-A2CFE597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304" y="2417788"/>
            <a:ext cx="5181600" cy="3307220"/>
          </a:xfrm>
          <a:prstGeom prst="rect">
            <a:avLst/>
          </a:prstGeom>
        </p:spPr>
      </p:pic>
      <p:pic>
        <p:nvPicPr>
          <p:cNvPr id="3" name="Content Placeholder 12">
            <a:extLst>
              <a:ext uri="{FF2B5EF4-FFF2-40B4-BE49-F238E27FC236}">
                <a16:creationId xmlns:a16="http://schemas.microsoft.com/office/drawing/2014/main" id="{1868C42F-06A5-F146-0F1B-45416FC7B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" y="2478748"/>
            <a:ext cx="5181600" cy="330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1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447D-7695-40FB-4A9F-43B6D650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1"/>
            <a:ext cx="10515600" cy="1314450"/>
          </a:xfrm>
        </p:spPr>
        <p:txBody>
          <a:bodyPr/>
          <a:lstStyle/>
          <a:p>
            <a:r>
              <a:rPr lang="en-US" dirty="0"/>
              <a:t>Mathematical formulation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26C748-A8A0-C636-0A62-57C16654A73A}"/>
              </a:ext>
            </a:extLst>
          </p:cNvPr>
          <p:cNvGrpSpPr/>
          <p:nvPr/>
        </p:nvGrpSpPr>
        <p:grpSpPr>
          <a:xfrm>
            <a:off x="7632922" y="456849"/>
            <a:ext cx="4408796" cy="3366646"/>
            <a:chOff x="9238608" y="0"/>
            <a:chExt cx="2953392" cy="2255269"/>
          </a:xfrm>
        </p:grpSpPr>
        <p:pic>
          <p:nvPicPr>
            <p:cNvPr id="3" name="Content Placeholder 12">
              <a:extLst>
                <a:ext uri="{FF2B5EF4-FFF2-40B4-BE49-F238E27FC236}">
                  <a16:creationId xmlns:a16="http://schemas.microsoft.com/office/drawing/2014/main" id="{5108C7FD-09E2-3066-FF50-12D99B885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34106" y="234446"/>
              <a:ext cx="2432473" cy="155272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3EC366D-DD4A-55A3-DB35-6A4A771AD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36341">
              <a:off x="9238608" y="0"/>
              <a:ext cx="519292" cy="6848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F4B22D-D753-8E4E-8360-FB9B26265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949732">
              <a:off x="10708420" y="1653176"/>
              <a:ext cx="519292" cy="6848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A58E50-B2E3-A98E-E071-6CDACC8C0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9783801">
              <a:off x="11672708" y="187204"/>
              <a:ext cx="519292" cy="684893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BB3CBD-5A45-CA2A-453E-066AC0159B08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9700211" y="505632"/>
              <a:ext cx="786925" cy="6308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3C6E64E-CC70-35A2-12EF-E2E2524AE3B0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10899545" y="660531"/>
              <a:ext cx="808563" cy="4759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365F1FA-DC0B-A815-3894-786590B68DD8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H="1" flipV="1">
              <a:off x="10693788" y="1299648"/>
              <a:ext cx="181916" cy="453312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637E54-57BB-F754-99DE-1BD19549C386}"/>
              </a:ext>
            </a:extLst>
          </p:cNvPr>
          <p:cNvSpPr/>
          <p:nvPr/>
        </p:nvSpPr>
        <p:spPr>
          <a:xfrm>
            <a:off x="2438400" y="1104900"/>
            <a:ext cx="5220767" cy="759356"/>
          </a:xfrm>
          <a:custGeom>
            <a:avLst/>
            <a:gdLst>
              <a:gd name="connsiteX0" fmla="*/ 0 w 2340864"/>
              <a:gd name="connsiteY0" fmla="*/ 1444752 h 1444752"/>
              <a:gd name="connsiteX1" fmla="*/ 566928 w 2340864"/>
              <a:gd name="connsiteY1" fmla="*/ 603504 h 1444752"/>
              <a:gd name="connsiteX2" fmla="*/ 2340864 w 2340864"/>
              <a:gd name="connsiteY2" fmla="*/ 0 h 144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0864" h="1444752">
                <a:moveTo>
                  <a:pt x="0" y="1444752"/>
                </a:moveTo>
                <a:cubicBezTo>
                  <a:pt x="88392" y="1144524"/>
                  <a:pt x="176784" y="844296"/>
                  <a:pt x="566928" y="603504"/>
                </a:cubicBezTo>
                <a:cubicBezTo>
                  <a:pt x="957072" y="362712"/>
                  <a:pt x="1648968" y="181356"/>
                  <a:pt x="2340864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/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Optimize: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000" dirty="0"/>
                  <a:t>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sz="2000" dirty="0"/>
                  <a:t> (the irradiation window)</a:t>
                </a:r>
              </a:p>
              <a:p>
                <a:r>
                  <a:rPr lang="en-US" sz="2000" dirty="0"/>
                  <a:t>                                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000" dirty="0"/>
                  <a:t> (the list of irradiation angles)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blipFill>
                <a:blip r:embed="rId5"/>
                <a:stretch>
                  <a:fillRect l="-985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/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Such that: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sz="2000" dirty="0"/>
                  <a:t> (as we can not emit negative energy beams)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blipFill>
                <a:blip r:embed="rId6"/>
                <a:stretch>
                  <a:fillRect l="-93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/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Θ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6BFC10E1-0A53-32B1-435C-9C04D525977C}"/>
              </a:ext>
            </a:extLst>
          </p:cNvPr>
          <p:cNvSpPr txBox="1"/>
          <p:nvPr/>
        </p:nvSpPr>
        <p:spPr>
          <a:xfrm>
            <a:off x="712340" y="3203007"/>
            <a:ext cx="925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With: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/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We want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to be the “best” possible.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blipFill>
                <a:blip r:embed="rId8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C23CDCF-CD57-5639-834D-089FB362CFB6}"/>
              </a:ext>
            </a:extLst>
          </p:cNvPr>
          <p:cNvSpPr/>
          <p:nvPr/>
        </p:nvSpPr>
        <p:spPr>
          <a:xfrm>
            <a:off x="1971675" y="2667000"/>
            <a:ext cx="7305675" cy="733425"/>
          </a:xfrm>
          <a:custGeom>
            <a:avLst/>
            <a:gdLst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1432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05675" h="733425">
                <a:moveTo>
                  <a:pt x="0" y="733425"/>
                </a:moveTo>
                <a:cubicBezTo>
                  <a:pt x="69850" y="640556"/>
                  <a:pt x="139700" y="547687"/>
                  <a:pt x="495300" y="504825"/>
                </a:cubicBezTo>
                <a:cubicBezTo>
                  <a:pt x="850900" y="461963"/>
                  <a:pt x="1366838" y="463550"/>
                  <a:pt x="2133600" y="476250"/>
                </a:cubicBezTo>
                <a:cubicBezTo>
                  <a:pt x="2900362" y="488950"/>
                  <a:pt x="4371975" y="598487"/>
                  <a:pt x="5095875" y="581025"/>
                </a:cubicBezTo>
                <a:cubicBezTo>
                  <a:pt x="5819775" y="563563"/>
                  <a:pt x="6526212" y="468313"/>
                  <a:pt x="6819900" y="371475"/>
                </a:cubicBezTo>
                <a:cubicBezTo>
                  <a:pt x="7113588" y="274637"/>
                  <a:pt x="7209631" y="108743"/>
                  <a:pt x="7305675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/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 ∣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8BA08E4C-06BC-116A-690F-B9F585BA6210}"/>
              </a:ext>
            </a:extLst>
          </p:cNvPr>
          <p:cNvSpPr txBox="1"/>
          <p:nvPr/>
        </p:nvSpPr>
        <p:spPr>
          <a:xfrm>
            <a:off x="317472" y="496775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/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𝑜𝑝𝑡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blipFill>
                <a:blip r:embed="rId10"/>
                <a:stretch>
                  <a:fillRect b="-75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67B387A4-DF03-6DC3-6E6E-D3AC790627B2}"/>
              </a:ext>
            </a:extLst>
          </p:cNvPr>
          <p:cNvSpPr txBox="1"/>
          <p:nvPr/>
        </p:nvSpPr>
        <p:spPr>
          <a:xfrm>
            <a:off x="7485122" y="500853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C25A3D-ADFB-04A1-4B16-30590DBD6B4D}"/>
              </a:ext>
            </a:extLst>
          </p:cNvPr>
          <p:cNvSpPr txBox="1"/>
          <p:nvPr/>
        </p:nvSpPr>
        <p:spPr>
          <a:xfrm>
            <a:off x="1766888" y="5894764"/>
            <a:ext cx="3590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“classical” optimization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CDC933-05BC-C418-31BB-35A4666A6645}"/>
              </a:ext>
            </a:extLst>
          </p:cNvPr>
          <p:cNvSpPr txBox="1"/>
          <p:nvPr/>
        </p:nvSpPr>
        <p:spPr>
          <a:xfrm>
            <a:off x="7847158" y="5900132"/>
            <a:ext cx="2860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“dose mimicking”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AB649BB-6AA1-0998-C460-77ED7B3B5C49}"/>
              </a:ext>
            </a:extLst>
          </p:cNvPr>
          <p:cNvCxnSpPr/>
          <p:nvPr/>
        </p:nvCxnSpPr>
        <p:spPr>
          <a:xfrm>
            <a:off x="6962775" y="4619625"/>
            <a:ext cx="0" cy="18859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A149A87-C3D0-B601-67C5-6E7910CA1B8B}"/>
              </a:ext>
            </a:extLst>
          </p:cNvPr>
          <p:cNvSpPr/>
          <p:nvPr/>
        </p:nvSpPr>
        <p:spPr>
          <a:xfrm>
            <a:off x="1847850" y="3752850"/>
            <a:ext cx="1714500" cy="470028"/>
          </a:xfrm>
          <a:custGeom>
            <a:avLst/>
            <a:gdLst>
              <a:gd name="connsiteX0" fmla="*/ 0 w 1714500"/>
              <a:gd name="connsiteY0" fmla="*/ 0 h 470028"/>
              <a:gd name="connsiteX1" fmla="*/ 523875 w 1714500"/>
              <a:gd name="connsiteY1" fmla="*/ 419100 h 470028"/>
              <a:gd name="connsiteX2" fmla="*/ 1714500 w 1714500"/>
              <a:gd name="connsiteY2" fmla="*/ 447675 h 47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4500" h="470028">
                <a:moveTo>
                  <a:pt x="0" y="0"/>
                </a:moveTo>
                <a:cubicBezTo>
                  <a:pt x="119062" y="172244"/>
                  <a:pt x="238125" y="344488"/>
                  <a:pt x="523875" y="419100"/>
                </a:cubicBezTo>
                <a:cubicBezTo>
                  <a:pt x="809625" y="493712"/>
                  <a:pt x="1262062" y="470693"/>
                  <a:pt x="1714500" y="447675"/>
                </a:cubicBezTo>
              </a:path>
            </a:pathLst>
          </a:custGeom>
          <a:noFill/>
          <a:ln w="57150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FDEED4-4777-1CA2-E46C-284A0E678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Reinforcement Learning Paradigm</a:t>
            </a:r>
          </a:p>
        </p:txBody>
      </p:sp>
      <p:pic>
        <p:nvPicPr>
          <p:cNvPr id="23" name="Content Placeholder 22" descr="A cartoon of a robot and a globe&#10;&#10;Description automatically generated">
            <a:extLst>
              <a:ext uri="{FF2B5EF4-FFF2-40B4-BE49-F238E27FC236}">
                <a16:creationId xmlns:a16="http://schemas.microsoft.com/office/drawing/2014/main" id="{DC3BE481-011E-A85C-72B7-2E8FF7B0E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606" y="1144588"/>
            <a:ext cx="9230788" cy="5713412"/>
          </a:xfrm>
        </p:spPr>
      </p:pic>
    </p:spTree>
    <p:extLst>
      <p:ext uri="{BB962C8B-B14F-4D97-AF65-F5344CB8AC3E}">
        <p14:creationId xmlns:p14="http://schemas.microsoft.com/office/powerpoint/2010/main" val="2220648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FDEED4-4777-1CA2-E46C-284A0E678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Reinforcement Learning Paradigm</a:t>
            </a:r>
          </a:p>
        </p:txBody>
      </p:sp>
      <p:pic>
        <p:nvPicPr>
          <p:cNvPr id="10" name="Content Placeholder 9" descr="A diagram of a model&#10;&#10;Description automatically generated with medium confidence">
            <a:extLst>
              <a:ext uri="{FF2B5EF4-FFF2-40B4-BE49-F238E27FC236}">
                <a16:creationId xmlns:a16="http://schemas.microsoft.com/office/drawing/2014/main" id="{8BB55296-8483-E3B9-39BC-67306CC78E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53" y="1144588"/>
            <a:ext cx="11430694" cy="5713412"/>
          </a:xfrm>
        </p:spPr>
      </p:pic>
    </p:spTree>
    <p:extLst>
      <p:ext uri="{BB962C8B-B14F-4D97-AF65-F5344CB8AC3E}">
        <p14:creationId xmlns:p14="http://schemas.microsoft.com/office/powerpoint/2010/main" val="61749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EE98-A245-59EC-FEC6-44D2E613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Evaluating a State</a:t>
            </a:r>
          </a:p>
        </p:txBody>
      </p:sp>
      <p:pic>
        <p:nvPicPr>
          <p:cNvPr id="7" name="Content Placeholder 6" descr="A graph and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71249C3B-0A32-E588-F526-6FBC53BC6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14" y="1690688"/>
            <a:ext cx="5219671" cy="252021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BB9E71-1995-FC2B-1BF0-F9FCC98C8678}"/>
              </a:ext>
            </a:extLst>
          </p:cNvPr>
          <p:cNvSpPr txBox="1"/>
          <p:nvPr/>
        </p:nvSpPr>
        <p:spPr>
          <a:xfrm>
            <a:off x="2534922" y="1758732"/>
            <a:ext cx="1292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State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1072DFE-F1CF-B474-FE4B-81587D0DD023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5791185" y="2943225"/>
            <a:ext cx="1800240" cy="7573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534E9A3-B3C1-F668-FB50-2634192F7F5F}"/>
              </a:ext>
            </a:extLst>
          </p:cNvPr>
          <p:cNvSpPr txBox="1"/>
          <p:nvPr/>
        </p:nvSpPr>
        <p:spPr>
          <a:xfrm>
            <a:off x="7591425" y="2596854"/>
            <a:ext cx="17091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0.5679</a:t>
            </a:r>
          </a:p>
        </p:txBody>
      </p:sp>
    </p:spTree>
    <p:extLst>
      <p:ext uri="{BB962C8B-B14F-4D97-AF65-F5344CB8AC3E}">
        <p14:creationId xmlns:p14="http://schemas.microsoft.com/office/powerpoint/2010/main" val="1486497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3EE98-A245-59EC-FEC6-44D2E613A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Evaluating a State</a:t>
            </a:r>
          </a:p>
        </p:txBody>
      </p:sp>
      <p:pic>
        <p:nvPicPr>
          <p:cNvPr id="7" name="Content Placeholder 6" descr="A graph and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71249C3B-0A32-E588-F526-6FBC53BC6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14" y="1690688"/>
            <a:ext cx="5219671" cy="252021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BB9E71-1995-FC2B-1BF0-F9FCC98C8678}"/>
              </a:ext>
            </a:extLst>
          </p:cNvPr>
          <p:cNvSpPr txBox="1"/>
          <p:nvPr/>
        </p:nvSpPr>
        <p:spPr>
          <a:xfrm>
            <a:off x="2534922" y="1758732"/>
            <a:ext cx="1292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State</a:t>
            </a:r>
          </a:p>
        </p:txBody>
      </p:sp>
      <p:pic>
        <p:nvPicPr>
          <p:cNvPr id="3" name="Content Placeholder 6" descr="A graph and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434F6892-6C45-0A8F-3C9F-DCE5D2747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14" y="4210906"/>
            <a:ext cx="5219671" cy="25202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7654A6-1596-EAF5-8BBE-83F06BAE4112}"/>
              </a:ext>
            </a:extLst>
          </p:cNvPr>
          <p:cNvSpPr txBox="1"/>
          <p:nvPr/>
        </p:nvSpPr>
        <p:spPr>
          <a:xfrm>
            <a:off x="1689915" y="4278951"/>
            <a:ext cx="29828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Clinical Dose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E16ED998-341B-7B6B-B644-69F801237901}"/>
              </a:ext>
            </a:extLst>
          </p:cNvPr>
          <p:cNvSpPr/>
          <p:nvPr/>
        </p:nvSpPr>
        <p:spPr>
          <a:xfrm>
            <a:off x="5791185" y="1690688"/>
            <a:ext cx="828690" cy="5040437"/>
          </a:xfrm>
          <a:prstGeom prst="rightBrace">
            <a:avLst/>
          </a:prstGeom>
          <a:ln w="762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29E376-B2BE-DE20-A922-6C9DE1B6230C}"/>
              </a:ext>
            </a:extLst>
          </p:cNvPr>
          <p:cNvSpPr/>
          <p:nvPr/>
        </p:nvSpPr>
        <p:spPr>
          <a:xfrm>
            <a:off x="4488658" y="4927663"/>
            <a:ext cx="1202530" cy="17136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D2253F-BAAF-9548-8A9E-E04B1B8766B7}"/>
              </a:ext>
            </a:extLst>
          </p:cNvPr>
          <p:cNvSpPr txBox="1"/>
          <p:nvPr/>
        </p:nvSpPr>
        <p:spPr>
          <a:xfrm>
            <a:off x="6619875" y="3856963"/>
            <a:ext cx="17091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</a:rPr>
              <a:t>0.4683</a:t>
            </a:r>
          </a:p>
        </p:txBody>
      </p:sp>
    </p:spTree>
    <p:extLst>
      <p:ext uri="{BB962C8B-B14F-4D97-AF65-F5344CB8AC3E}">
        <p14:creationId xmlns:p14="http://schemas.microsoft.com/office/powerpoint/2010/main" val="2109725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Widescreen</PresentationFormat>
  <Paragraphs>44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Cambria Math</vt:lpstr>
      <vt:lpstr>Morish Serif</vt:lpstr>
      <vt:lpstr>Office Theme</vt:lpstr>
      <vt:lpstr>Dose-volume histograms guided deep dose predictions</vt:lpstr>
      <vt:lpstr>Cancer treatments</vt:lpstr>
      <vt:lpstr>Multi-Leaf Collimator</vt:lpstr>
      <vt:lpstr>Two ways of examining a dose</vt:lpstr>
      <vt:lpstr>Mathematical formulation</vt:lpstr>
      <vt:lpstr>Reinforcement Learning Paradigm</vt:lpstr>
      <vt:lpstr>Reinforcement Learning Paradigm</vt:lpstr>
      <vt:lpstr>Evaluating a State</vt:lpstr>
      <vt:lpstr>Evaluating a State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Dubois</dc:creator>
  <cp:lastModifiedBy>Paul Raymond François Dubois</cp:lastModifiedBy>
  <cp:revision>12</cp:revision>
  <dcterms:created xsi:type="dcterms:W3CDTF">2024-06-10T13:08:33Z</dcterms:created>
  <dcterms:modified xsi:type="dcterms:W3CDTF">2024-06-23T13:43:24Z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2024-06-10T16:26:52Z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58d337d2-90d6-42ae-b9b7-668f238efcf3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